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4" r:id="rId17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06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106" y="551708"/>
            <a:ext cx="5618486" cy="46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87598" y="2747223"/>
            <a:ext cx="924560" cy="541020"/>
          </a:xfrm>
          <a:custGeom>
            <a:avLst/>
            <a:gdLst/>
            <a:ahLst/>
            <a:cxnLst/>
            <a:rect l="l" t="t" r="r" b="b"/>
            <a:pathLst>
              <a:path w="924560" h="54102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00836" y="2575346"/>
            <a:ext cx="758190" cy="713105"/>
          </a:xfrm>
          <a:custGeom>
            <a:avLst/>
            <a:gdLst/>
            <a:ahLst/>
            <a:cxnLst/>
            <a:rect l="l" t="t" r="r" b="b"/>
            <a:pathLst>
              <a:path w="758189" h="713104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186" y="691538"/>
            <a:ext cx="2926080" cy="347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1809" y="1465762"/>
            <a:ext cx="2606040" cy="113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37" y="849425"/>
            <a:ext cx="3504565" cy="11893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sz="2150" spc="100" dirty="0"/>
              <a:t>Enhancing</a:t>
            </a:r>
            <a:r>
              <a:rPr sz="2150" spc="110" dirty="0"/>
              <a:t> </a:t>
            </a:r>
            <a:r>
              <a:rPr sz="2150" spc="75" dirty="0"/>
              <a:t>Security:</a:t>
            </a:r>
            <a:r>
              <a:rPr sz="2150" spc="25" dirty="0"/>
              <a:t> </a:t>
            </a:r>
            <a:r>
              <a:rPr sz="2150" spc="80" dirty="0"/>
              <a:t>A </a:t>
            </a:r>
            <a:r>
              <a:rPr sz="2150" spc="114" dirty="0"/>
              <a:t>Comprehensive</a:t>
            </a:r>
            <a:r>
              <a:rPr sz="2150" spc="105" dirty="0"/>
              <a:t> </a:t>
            </a:r>
            <a:r>
              <a:rPr sz="2150" spc="110" dirty="0"/>
              <a:t>System</a:t>
            </a:r>
            <a:r>
              <a:rPr sz="2150" spc="105" dirty="0"/>
              <a:t> </a:t>
            </a:r>
            <a:r>
              <a:rPr sz="2150" spc="65" dirty="0"/>
              <a:t>for </a:t>
            </a:r>
            <a:r>
              <a:rPr sz="2150" spc="155" dirty="0"/>
              <a:t>Geo-</a:t>
            </a:r>
            <a:r>
              <a:rPr sz="2150" spc="50" dirty="0"/>
              <a:t>Tagging</a:t>
            </a:r>
            <a:r>
              <a:rPr sz="2150" spc="100" dirty="0"/>
              <a:t> </a:t>
            </a:r>
            <a:r>
              <a:rPr sz="2150" spc="35" dirty="0"/>
              <a:t>Privately </a:t>
            </a:r>
            <a:r>
              <a:rPr sz="2150" spc="140" dirty="0"/>
              <a:t>Owned</a:t>
            </a:r>
            <a:r>
              <a:rPr sz="2150" spc="90" dirty="0"/>
              <a:t> </a:t>
            </a:r>
            <a:r>
              <a:rPr sz="2150" spc="114" dirty="0"/>
              <a:t>Cameras</a:t>
            </a:r>
            <a:endParaRPr sz="2150"/>
          </a:p>
        </p:txBody>
      </p:sp>
      <p:grpSp>
        <p:nvGrpSpPr>
          <p:cNvPr id="3" name="object 3"/>
          <p:cNvGrpSpPr/>
          <p:nvPr/>
        </p:nvGrpSpPr>
        <p:grpSpPr>
          <a:xfrm>
            <a:off x="2893505" y="0"/>
            <a:ext cx="2955925" cy="2961005"/>
            <a:chOff x="2893505" y="0"/>
            <a:chExt cx="2955925" cy="2961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0733" y="0"/>
              <a:ext cx="2048377" cy="20109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3505" y="1146404"/>
              <a:ext cx="1814434" cy="1814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23160" cy="3288029"/>
            <a:chOff x="1512" y="0"/>
            <a:chExt cx="242316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394" y="0"/>
              <a:ext cx="2036658" cy="20359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72" y="363031"/>
            <a:ext cx="281432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/>
              <a:t>User</a:t>
            </a:r>
            <a:r>
              <a:rPr sz="1800" spc="25" dirty="0"/>
              <a:t> </a:t>
            </a:r>
            <a:r>
              <a:rPr sz="1800" spc="45" dirty="0"/>
              <a:t>Training</a:t>
            </a:r>
            <a:r>
              <a:rPr sz="1800" spc="130" dirty="0"/>
              <a:t> </a:t>
            </a:r>
            <a:r>
              <a:rPr sz="1800" spc="80" dirty="0"/>
              <a:t>and</a:t>
            </a:r>
            <a:r>
              <a:rPr sz="1800" spc="135" dirty="0"/>
              <a:t> </a:t>
            </a:r>
            <a:r>
              <a:rPr sz="1800" spc="70" dirty="0"/>
              <a:t>Support</a:t>
            </a:r>
            <a:endParaRPr sz="18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7209" y="1031973"/>
            <a:ext cx="1204752" cy="114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5166" y="1297698"/>
            <a:ext cx="657087" cy="1102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8117" y="997489"/>
            <a:ext cx="222821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60220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for</a:t>
            </a:r>
            <a:r>
              <a:rPr sz="8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850">
              <a:latin typeface="Tahoma"/>
              <a:cs typeface="Tahoma"/>
            </a:endParaRPr>
          </a:p>
          <a:p>
            <a:pPr marL="12700" marR="363855">
              <a:lnSpc>
                <a:spcPct val="101099"/>
              </a:lnSpc>
              <a:tabLst>
                <a:tab pos="1570355" algn="l"/>
              </a:tabLst>
            </a:pP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eﬀectively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utilize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85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Geo-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Tagging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Oﬀering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endParaRPr sz="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troubleshooting.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86" y="8"/>
              <a:ext cx="1184275" cy="3235960"/>
            </a:xfrm>
            <a:custGeom>
              <a:avLst/>
              <a:gdLst/>
              <a:ahLst/>
              <a:cxnLst/>
              <a:rect l="l" t="t" r="r" b="b"/>
              <a:pathLst>
                <a:path w="1184275" h="3235960">
                  <a:moveTo>
                    <a:pt x="0" y="3235491"/>
                  </a:moveTo>
                  <a:lnTo>
                    <a:pt x="1184266" y="3235491"/>
                  </a:lnTo>
                  <a:lnTo>
                    <a:pt x="1184266" y="0"/>
                  </a:lnTo>
                  <a:lnTo>
                    <a:pt x="0" y="0"/>
                  </a:lnTo>
                  <a:lnTo>
                    <a:pt x="0" y="3235491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2269" y="673411"/>
            <a:ext cx="211518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0" dirty="0"/>
              <a:t>Cost-</a:t>
            </a:r>
            <a:r>
              <a:rPr sz="1900" spc="60" dirty="0"/>
              <a:t>Effectiveness</a:t>
            </a:r>
            <a:endParaRPr sz="1900"/>
          </a:p>
        </p:txBody>
      </p:sp>
      <p:grpSp>
        <p:nvGrpSpPr>
          <p:cNvPr id="8" name="object 8"/>
          <p:cNvGrpSpPr/>
          <p:nvPr/>
        </p:nvGrpSpPr>
        <p:grpSpPr>
          <a:xfrm>
            <a:off x="1081028" y="1252027"/>
            <a:ext cx="897890" cy="510540"/>
            <a:chOff x="1081028" y="1252027"/>
            <a:chExt cx="897890" cy="5105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91" y="1252027"/>
              <a:ext cx="644423" cy="894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028" y="1648395"/>
              <a:ext cx="897386" cy="1141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1495" y="1218140"/>
            <a:ext cx="188404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 algn="r">
              <a:lnSpc>
                <a:spcPct val="101099"/>
              </a:lnSpc>
              <a:spcBef>
                <a:spcPts val="100"/>
              </a:spcBef>
              <a:tabLst>
                <a:tab pos="1767205" algn="l"/>
              </a:tabLst>
            </a:pP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Evaluating</a:t>
            </a:r>
            <a:r>
              <a:rPr sz="85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implementing</a:t>
            </a:r>
            <a:r>
              <a:rPr sz="85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5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Geo-Tagging</a:t>
            </a:r>
            <a:r>
              <a:rPr sz="85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privately</a:t>
            </a:r>
            <a:r>
              <a:rPr sz="85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owned</a:t>
            </a:r>
            <a:r>
              <a:rPr sz="85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cameras.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  <a:tabLst>
                <a:tab pos="1646555" algn="l"/>
              </a:tabLst>
            </a:pP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Analyzing</a:t>
            </a:r>
            <a:r>
              <a:rPr sz="850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85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management.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3861" y="1142441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1276837"/>
            <a:ext cx="2381511" cy="20111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55" dirty="0"/>
              <a:t>Regulatory</a:t>
            </a:r>
            <a:r>
              <a:rPr sz="2100" spc="35" dirty="0"/>
              <a:t> </a:t>
            </a:r>
            <a:r>
              <a:rPr sz="2100" spc="110" dirty="0"/>
              <a:t>Compliance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1217531" y="1242362"/>
            <a:ext cx="1869439" cy="81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350" algn="r">
              <a:lnSpc>
                <a:spcPct val="101800"/>
              </a:lnSpc>
              <a:spcBef>
                <a:spcPts val="95"/>
              </a:spcBef>
              <a:tabLst>
                <a:tab pos="1195070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to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regulatory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standards</a:t>
            </a:r>
            <a:r>
              <a:rPr sz="85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guidelines</a:t>
            </a:r>
            <a:r>
              <a:rPr sz="85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8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implementation</a:t>
            </a:r>
            <a:r>
              <a:rPr sz="850" spc="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850" spc="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Geo-Tagging</a:t>
            </a:r>
            <a:r>
              <a:rPr sz="850" spc="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privately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owned</a:t>
            </a:r>
            <a:r>
              <a:rPr sz="85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cameras.</a:t>
            </a:r>
            <a:r>
              <a:rPr sz="85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Mitigating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85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compliance</a:t>
            </a:r>
            <a:endParaRPr sz="8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10"/>
              </a:spcBef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measures.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94598" y="116664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37" y="353890"/>
            <a:ext cx="278892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70" dirty="0"/>
              <a:t>Future</a:t>
            </a:r>
            <a:r>
              <a:rPr sz="2150" spc="80" dirty="0"/>
              <a:t> </a:t>
            </a:r>
            <a:r>
              <a:rPr sz="2150" spc="90" dirty="0"/>
              <a:t>Developments</a:t>
            </a:r>
            <a:endParaRPr sz="21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5655" y="1031391"/>
            <a:ext cx="1089599" cy="894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0834" y="1296625"/>
            <a:ext cx="587319" cy="860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8117" y="997492"/>
            <a:ext cx="214566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65935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Anticipating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in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Tahoma"/>
                <a:cs typeface="Tahoma"/>
              </a:rPr>
              <a:t>Geo-</a:t>
            </a:r>
            <a:endParaRPr sz="850">
              <a:latin typeface="Tahoma"/>
              <a:cs typeface="Tahoma"/>
            </a:endParaRPr>
          </a:p>
          <a:p>
            <a:pPr marL="12700" marR="226695">
              <a:lnSpc>
                <a:spcPct val="101099"/>
              </a:lnSpc>
            </a:pP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Tagging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85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systems.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Embracing</a:t>
            </a:r>
            <a:endParaRPr sz="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continuous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improvement.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50" y="363027"/>
            <a:ext cx="2811780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95" dirty="0"/>
              <a:t>Implementation</a:t>
            </a:r>
            <a:r>
              <a:rPr sz="1750" spc="100" dirty="0"/>
              <a:t> </a:t>
            </a:r>
            <a:r>
              <a:rPr sz="1750" spc="50" dirty="0"/>
              <a:t>Strategies</a:t>
            </a:r>
            <a:endParaRPr sz="17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4072" y="1031973"/>
            <a:ext cx="1152875" cy="114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3325" y="1427750"/>
            <a:ext cx="695584" cy="1141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8117" y="997491"/>
            <a:ext cx="2192655" cy="6838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97355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Outlining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for</a:t>
            </a:r>
            <a:r>
              <a:rPr sz="8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850">
              <a:latin typeface="Tahoma"/>
              <a:cs typeface="Tahoma"/>
            </a:endParaRPr>
          </a:p>
          <a:p>
            <a:pPr marL="12700" marR="5080">
              <a:lnSpc>
                <a:spcPct val="101099"/>
              </a:lnSpc>
            </a:pP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successful</a:t>
            </a:r>
            <a:r>
              <a:rPr sz="850" spc="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implementation</a:t>
            </a:r>
            <a:r>
              <a:rPr sz="85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85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Geo-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Tagging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privately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owned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cameras.</a:t>
            </a:r>
            <a:endParaRPr sz="850">
              <a:latin typeface="Tahoma"/>
              <a:cs typeface="Tahoma"/>
            </a:endParaRPr>
          </a:p>
          <a:p>
            <a:pPr marL="12700" marR="367665" indent="-635">
              <a:lnSpc>
                <a:spcPct val="101099"/>
              </a:lnSpc>
              <a:spcBef>
                <a:spcPts val="25"/>
              </a:spcBef>
              <a:tabLst>
                <a:tab pos="1419225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Emphasizing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and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considerations.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22050" y="319186"/>
            <a:ext cx="232791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60" dirty="0"/>
              <a:t>Evaluation</a:t>
            </a:r>
            <a:r>
              <a:rPr sz="2100" spc="100" dirty="0"/>
              <a:t> </a:t>
            </a:r>
            <a:r>
              <a:rPr sz="2100" spc="55" dirty="0"/>
              <a:t>Metrics</a:t>
            </a:r>
            <a:endParaRPr sz="21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6495" y="937570"/>
            <a:ext cx="1062929" cy="1147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4986" y="1333942"/>
            <a:ext cx="697717" cy="1141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25837" y="903688"/>
            <a:ext cx="195389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51964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Establishing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850">
              <a:latin typeface="Tahoma"/>
              <a:cs typeface="Tahoma"/>
            </a:endParaRPr>
          </a:p>
          <a:p>
            <a:pPr marL="12700" marR="5080">
              <a:lnSpc>
                <a:spcPct val="101099"/>
              </a:lnSpc>
            </a:pP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evaluate</a:t>
            </a:r>
            <a:r>
              <a:rPr sz="85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the eﬀectiveness of the</a:t>
            </a:r>
            <a:r>
              <a:rPr sz="85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Tahoma"/>
                <a:cs typeface="Tahoma"/>
              </a:rPr>
              <a:t>Geo-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Tagging</a:t>
            </a:r>
            <a:r>
              <a:rPr sz="8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8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security.</a:t>
            </a:r>
            <a:endParaRPr sz="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1205230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Deﬁning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for</a:t>
            </a:r>
            <a:r>
              <a:rPr sz="8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success.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482" y="0"/>
              <a:ext cx="1385570" cy="692785"/>
            </a:xfrm>
            <a:custGeom>
              <a:avLst/>
              <a:gdLst/>
              <a:ahLst/>
              <a:cxnLst/>
              <a:rect l="l" t="t" r="r" b="b"/>
              <a:pathLst>
                <a:path w="1385570" h="692785">
                  <a:moveTo>
                    <a:pt x="1385427" y="0"/>
                  </a:moveTo>
                  <a:lnTo>
                    <a:pt x="0" y="0"/>
                  </a:lnTo>
                  <a:lnTo>
                    <a:pt x="692710" y="692456"/>
                  </a:lnTo>
                  <a:lnTo>
                    <a:pt x="138542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424" y="0"/>
            <a:ext cx="1979319" cy="176100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8118" y="1267206"/>
            <a:ext cx="526581" cy="1168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9179" y="1786176"/>
            <a:ext cx="446794" cy="1453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79934" y="1226832"/>
            <a:ext cx="2989580" cy="711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6540" marR="5080" indent="-150495">
              <a:lnSpc>
                <a:spcPct val="101699"/>
              </a:lnSpc>
              <a:spcBef>
                <a:spcPts val="105"/>
              </a:spcBef>
              <a:tabLst>
                <a:tab pos="1852295" algn="l"/>
              </a:tabLst>
            </a:pP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Summarizing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1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Geo-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Tagging 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 for 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privately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owned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cameras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security.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Emphasizing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  <a:p>
            <a:pPr marL="829944">
              <a:lnSpc>
                <a:spcPct val="100000"/>
              </a:lnSpc>
              <a:spcBef>
                <a:spcPts val="20"/>
              </a:spcBef>
            </a:pPr>
            <a:r>
              <a:rPr sz="1100" spc="7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measures.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4530" rIns="0" bIns="0" rtlCol="0">
            <a:spAutoFit/>
          </a:bodyPr>
          <a:lstStyle/>
          <a:p>
            <a:pPr marL="1892935">
              <a:lnSpc>
                <a:spcPct val="100000"/>
              </a:lnSpc>
              <a:spcBef>
                <a:spcPts val="95"/>
              </a:spcBef>
            </a:pPr>
            <a:r>
              <a:rPr sz="2400" spc="114" dirty="0"/>
              <a:t>Conclusion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6038" y="811253"/>
            <a:ext cx="196723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00" dirty="0"/>
              <a:t>Introduction</a:t>
            </a:r>
            <a:endParaRPr sz="25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089" y="1616689"/>
            <a:ext cx="1421800" cy="1363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7102" y="2088571"/>
            <a:ext cx="913119" cy="1061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67903" y="1577967"/>
            <a:ext cx="2659380" cy="810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26005" algn="l"/>
              </a:tabLst>
            </a:pP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100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02499"/>
              </a:lnSpc>
              <a:spcBef>
                <a:spcPts val="15"/>
              </a:spcBef>
              <a:tabLst>
                <a:tab pos="1741170" algn="l"/>
              </a:tabLst>
            </a:pP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sz="10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1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1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Geo-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Tagging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privately</a:t>
            </a:r>
            <a:r>
              <a:rPr sz="1000" spc="55" dirty="0">
                <a:solidFill>
                  <a:srgbClr val="FFFFFF"/>
                </a:solidFill>
                <a:latin typeface="Trebuchet MS"/>
                <a:cs typeface="Trebuchet MS"/>
              </a:rPr>
              <a:t> owned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cameras.</a:t>
            </a:r>
            <a:r>
              <a:rPr sz="1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0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1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Trebuchet MS"/>
                <a:cs typeface="Trebuchet MS"/>
              </a:rPr>
              <a:t>aims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10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	for</a:t>
            </a:r>
            <a:r>
              <a:rPr sz="1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monitoring </a:t>
            </a:r>
            <a:r>
              <a:rPr sz="1000" spc="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surveillance.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63520" y="1429956"/>
            <a:ext cx="1363980" cy="36830"/>
          </a:xfrm>
          <a:custGeom>
            <a:avLst/>
            <a:gdLst/>
            <a:ahLst/>
            <a:cxnLst/>
            <a:rect l="l" t="t" r="r" b="b"/>
            <a:pathLst>
              <a:path w="1363979" h="36830">
                <a:moveTo>
                  <a:pt x="1363878" y="0"/>
                </a:moveTo>
                <a:lnTo>
                  <a:pt x="0" y="0"/>
                </a:lnTo>
                <a:lnTo>
                  <a:pt x="0" y="36537"/>
                </a:lnTo>
                <a:lnTo>
                  <a:pt x="1363878" y="36537"/>
                </a:lnTo>
                <a:lnTo>
                  <a:pt x="136387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1475740" cy="1989455"/>
            <a:chOff x="1512" y="1298544"/>
            <a:chExt cx="147574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105"/>
              </a:spcBef>
            </a:pPr>
            <a:r>
              <a:rPr sz="2150" spc="75" dirty="0"/>
              <a:t>Security</a:t>
            </a:r>
            <a:r>
              <a:rPr sz="2150" spc="15" dirty="0"/>
              <a:t> </a:t>
            </a:r>
            <a:r>
              <a:rPr sz="2150" spc="80" dirty="0"/>
              <a:t>Challenges</a:t>
            </a:r>
            <a:endParaRPr sz="21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667" y="1276837"/>
            <a:ext cx="793991" cy="114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0863" y="1672602"/>
            <a:ext cx="527020" cy="8889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62592" y="1242359"/>
            <a:ext cx="1823720" cy="81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 algn="r">
              <a:lnSpc>
                <a:spcPct val="101600"/>
              </a:lnSpc>
              <a:spcBef>
                <a:spcPts val="95"/>
              </a:spcBef>
              <a:tabLst>
                <a:tab pos="773430" algn="l"/>
                <a:tab pos="1661795" algn="l"/>
              </a:tabLst>
            </a:pP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Addressing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surveillance</a:t>
            </a:r>
            <a:r>
              <a:rPr sz="8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sz="8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due</a:t>
            </a:r>
            <a:r>
              <a:rPr sz="8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rising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concerns.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Identifying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8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8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security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8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8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sz="8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properties.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94598" y="116664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8956" y="184256"/>
            <a:ext cx="332105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135" dirty="0"/>
              <a:t>Geo-</a:t>
            </a:r>
            <a:r>
              <a:rPr sz="2300" dirty="0"/>
              <a:t>Tagging</a:t>
            </a:r>
            <a:r>
              <a:rPr sz="2300" spc="254" dirty="0"/>
              <a:t> </a:t>
            </a:r>
            <a:r>
              <a:rPr sz="2300" spc="55" dirty="0"/>
              <a:t>Technology</a:t>
            </a:r>
            <a:endParaRPr sz="2300"/>
          </a:p>
        </p:txBody>
      </p:sp>
      <p:grpSp>
        <p:nvGrpSpPr>
          <p:cNvPr id="7" name="object 7"/>
          <p:cNvGrpSpPr/>
          <p:nvPr/>
        </p:nvGrpSpPr>
        <p:grpSpPr>
          <a:xfrm>
            <a:off x="2758202" y="1082265"/>
            <a:ext cx="1815464" cy="797560"/>
            <a:chOff x="2758202" y="1082265"/>
            <a:chExt cx="1815464" cy="797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202" y="1082265"/>
              <a:ext cx="1815169" cy="1791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1744" y="1704725"/>
              <a:ext cx="859536" cy="1746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77988" y="1035386"/>
            <a:ext cx="3005455" cy="126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Tahoma"/>
                <a:cs typeface="Tahoma"/>
              </a:rPr>
              <a:t>Utilizing</a:t>
            </a:r>
            <a:endParaRPr sz="1350">
              <a:latin typeface="Tahoma"/>
              <a:cs typeface="Tahoma"/>
            </a:endParaRPr>
          </a:p>
          <a:p>
            <a:pPr marL="52069" marR="5080" indent="-40005" algn="r">
              <a:lnSpc>
                <a:spcPct val="100099"/>
              </a:lnSpc>
              <a:spcBef>
                <a:spcPts val="5"/>
              </a:spcBef>
              <a:tabLst>
                <a:tab pos="2080260" algn="l"/>
              </a:tabLst>
            </a:pPr>
            <a:r>
              <a:rPr sz="1350" spc="10" dirty="0">
                <a:latin typeface="Tahoma"/>
                <a:cs typeface="Tahoma"/>
              </a:rPr>
              <a:t>technology</a:t>
            </a:r>
            <a:r>
              <a:rPr sz="1350" spc="60" dirty="0">
                <a:latin typeface="Tahoma"/>
                <a:cs typeface="Tahoma"/>
              </a:rPr>
              <a:t> </a:t>
            </a:r>
            <a:r>
              <a:rPr sz="1350" spc="50" dirty="0">
                <a:latin typeface="Tahoma"/>
                <a:cs typeface="Tahoma"/>
              </a:rPr>
              <a:t>to</a:t>
            </a:r>
            <a:r>
              <a:rPr sz="1350" spc="6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accurately</a:t>
            </a:r>
            <a:r>
              <a:rPr sz="1350" spc="65" dirty="0">
                <a:latin typeface="Tahoma"/>
                <a:cs typeface="Tahoma"/>
              </a:rPr>
              <a:t> </a:t>
            </a:r>
            <a:r>
              <a:rPr sz="1350" spc="55" dirty="0">
                <a:latin typeface="Tahoma"/>
                <a:cs typeface="Tahoma"/>
              </a:rPr>
              <a:t>pinpoint</a:t>
            </a:r>
            <a:r>
              <a:rPr sz="1350" spc="65" dirty="0">
                <a:latin typeface="Tahoma"/>
                <a:cs typeface="Tahoma"/>
              </a:rPr>
              <a:t> </a:t>
            </a:r>
            <a:r>
              <a:rPr sz="1350" spc="-25" dirty="0">
                <a:latin typeface="Tahoma"/>
                <a:cs typeface="Tahoma"/>
              </a:rPr>
              <a:t>the </a:t>
            </a:r>
            <a:r>
              <a:rPr sz="1350" dirty="0">
                <a:latin typeface="Tahoma"/>
                <a:cs typeface="Tahoma"/>
              </a:rPr>
              <a:t>location</a:t>
            </a:r>
            <a:r>
              <a:rPr sz="1350" spc="110" dirty="0">
                <a:latin typeface="Tahoma"/>
                <a:cs typeface="Tahoma"/>
              </a:rPr>
              <a:t> </a:t>
            </a:r>
            <a:r>
              <a:rPr sz="1350" dirty="0">
                <a:latin typeface="Tahoma"/>
                <a:cs typeface="Tahoma"/>
              </a:rPr>
              <a:t>of</a:t>
            </a:r>
            <a:r>
              <a:rPr sz="1350" spc="110" dirty="0">
                <a:latin typeface="Tahoma"/>
                <a:cs typeface="Tahoma"/>
              </a:rPr>
              <a:t> </a:t>
            </a:r>
            <a:r>
              <a:rPr sz="1350" dirty="0">
                <a:latin typeface="Tahoma"/>
                <a:cs typeface="Tahoma"/>
              </a:rPr>
              <a:t>privately</a:t>
            </a:r>
            <a:r>
              <a:rPr sz="1350" spc="110" dirty="0">
                <a:latin typeface="Tahoma"/>
                <a:cs typeface="Tahoma"/>
              </a:rPr>
              <a:t> </a:t>
            </a:r>
            <a:r>
              <a:rPr sz="1350" spc="60" dirty="0">
                <a:latin typeface="Tahoma"/>
                <a:cs typeface="Tahoma"/>
              </a:rPr>
              <a:t>owned</a:t>
            </a:r>
            <a:r>
              <a:rPr sz="1350" spc="114" dirty="0">
                <a:latin typeface="Tahoma"/>
                <a:cs typeface="Tahoma"/>
              </a:rPr>
              <a:t> </a:t>
            </a:r>
            <a:r>
              <a:rPr sz="1350" spc="-10" dirty="0">
                <a:latin typeface="Tahoma"/>
                <a:cs typeface="Tahoma"/>
              </a:rPr>
              <a:t>cameras. </a:t>
            </a:r>
            <a:r>
              <a:rPr sz="1350" dirty="0">
                <a:latin typeface="Tahoma"/>
                <a:cs typeface="Tahoma"/>
              </a:rPr>
              <a:t>Exploring</a:t>
            </a:r>
            <a:r>
              <a:rPr sz="1350" spc="265" dirty="0">
                <a:latin typeface="Tahoma"/>
                <a:cs typeface="Tahoma"/>
              </a:rPr>
              <a:t> </a:t>
            </a:r>
            <a:r>
              <a:rPr sz="1350" spc="-25" dirty="0">
                <a:latin typeface="Tahoma"/>
                <a:cs typeface="Tahoma"/>
              </a:rPr>
              <a:t>the</a:t>
            </a:r>
            <a:r>
              <a:rPr sz="1350" dirty="0">
                <a:latin typeface="Tahoma"/>
                <a:cs typeface="Tahoma"/>
              </a:rPr>
              <a:t>	</a:t>
            </a:r>
            <a:r>
              <a:rPr sz="1350" spc="50" dirty="0">
                <a:latin typeface="Tahoma"/>
                <a:cs typeface="Tahoma"/>
              </a:rPr>
              <a:t>of</a:t>
            </a:r>
            <a:r>
              <a:rPr sz="1350" spc="-75" dirty="0">
                <a:latin typeface="Tahoma"/>
                <a:cs typeface="Tahoma"/>
              </a:rPr>
              <a:t> </a:t>
            </a:r>
            <a:r>
              <a:rPr sz="1350" spc="-20" dirty="0">
                <a:latin typeface="Tahoma"/>
                <a:cs typeface="Tahoma"/>
              </a:rPr>
              <a:t>Geo- </a:t>
            </a:r>
            <a:r>
              <a:rPr sz="1350" dirty="0">
                <a:latin typeface="Tahoma"/>
                <a:cs typeface="Tahoma"/>
              </a:rPr>
              <a:t>Tagging</a:t>
            </a:r>
            <a:r>
              <a:rPr sz="1350" spc="85" dirty="0">
                <a:latin typeface="Tahoma"/>
                <a:cs typeface="Tahoma"/>
              </a:rPr>
              <a:t> </a:t>
            </a:r>
            <a:r>
              <a:rPr sz="1350" dirty="0">
                <a:latin typeface="Tahoma"/>
                <a:cs typeface="Tahoma"/>
              </a:rPr>
              <a:t>with</a:t>
            </a:r>
            <a:r>
              <a:rPr sz="1350" spc="85" dirty="0">
                <a:latin typeface="Tahoma"/>
                <a:cs typeface="Tahoma"/>
              </a:rPr>
              <a:t> </a:t>
            </a:r>
            <a:r>
              <a:rPr sz="1350" dirty="0">
                <a:latin typeface="Tahoma"/>
                <a:cs typeface="Tahoma"/>
              </a:rPr>
              <a:t>existing</a:t>
            </a:r>
            <a:r>
              <a:rPr sz="1350" spc="90" dirty="0">
                <a:latin typeface="Tahoma"/>
                <a:cs typeface="Tahoma"/>
              </a:rPr>
              <a:t> </a:t>
            </a:r>
            <a:r>
              <a:rPr sz="1350" spc="-10" dirty="0">
                <a:latin typeface="Tahoma"/>
                <a:cs typeface="Tahoma"/>
              </a:rPr>
              <a:t>security</a:t>
            </a:r>
            <a:endParaRPr sz="13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1350" spc="-10" dirty="0">
                <a:latin typeface="Tahoma"/>
                <a:cs typeface="Tahoma"/>
              </a:rPr>
              <a:t>systems.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64269" y="909345"/>
            <a:ext cx="2030730" cy="48895"/>
          </a:xfrm>
          <a:custGeom>
            <a:avLst/>
            <a:gdLst/>
            <a:ahLst/>
            <a:cxnLst/>
            <a:rect l="l" t="t" r="r" b="b"/>
            <a:pathLst>
              <a:path w="2030729" h="48894">
                <a:moveTo>
                  <a:pt x="2030603" y="0"/>
                </a:moveTo>
                <a:lnTo>
                  <a:pt x="0" y="0"/>
                </a:lnTo>
                <a:lnTo>
                  <a:pt x="0" y="48717"/>
                </a:lnTo>
                <a:lnTo>
                  <a:pt x="2030603" y="48717"/>
                </a:lnTo>
                <a:lnTo>
                  <a:pt x="203060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23759" y="753796"/>
            <a:ext cx="1800860" cy="5600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28320" marR="5080" indent="-516255">
              <a:lnSpc>
                <a:spcPts val="1920"/>
              </a:lnSpc>
              <a:spcBef>
                <a:spcPts val="470"/>
              </a:spcBef>
            </a:pPr>
            <a:r>
              <a:rPr sz="1900" spc="75" dirty="0"/>
              <a:t>Comprehensive </a:t>
            </a:r>
            <a:r>
              <a:rPr sz="1900" spc="60" dirty="0"/>
              <a:t>Monitoring</a:t>
            </a:r>
            <a:endParaRPr sz="19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397" y="1567114"/>
            <a:ext cx="1571344" cy="171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6458" y="1995117"/>
            <a:ext cx="488228" cy="979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598" y="2157721"/>
            <a:ext cx="527340" cy="13318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0492" y="1521772"/>
            <a:ext cx="2797810" cy="10115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165">
              <a:lnSpc>
                <a:spcPts val="1560"/>
              </a:lnSpc>
              <a:spcBef>
                <a:spcPts val="90"/>
              </a:spcBef>
              <a:tabLst>
                <a:tab pos="2629535" algn="l"/>
              </a:tabLst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300" spc="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endParaRPr sz="1300">
              <a:latin typeface="Tahoma"/>
              <a:cs typeface="Tahoma"/>
            </a:endParaRPr>
          </a:p>
          <a:p>
            <a:pPr marL="12700" marR="5080" indent="64769">
              <a:lnSpc>
                <a:spcPts val="1530"/>
              </a:lnSpc>
              <a:spcBef>
                <a:spcPts val="75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privately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owned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cameras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endParaRPr sz="1300">
              <a:latin typeface="Tahoma"/>
              <a:cs typeface="Tahoma"/>
            </a:endParaRPr>
          </a:p>
          <a:p>
            <a:pPr marL="547370" marR="5080" indent="277495">
              <a:lnSpc>
                <a:spcPts val="1560"/>
              </a:lnSpc>
              <a:spcBef>
                <a:spcPts val="10"/>
              </a:spcBef>
            </a:pP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alert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mechanisms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13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13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measures.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80806" y="1418120"/>
            <a:ext cx="1744980" cy="40005"/>
          </a:xfrm>
          <a:custGeom>
            <a:avLst/>
            <a:gdLst/>
            <a:ahLst/>
            <a:cxnLst/>
            <a:rect l="l" t="t" r="r" b="b"/>
            <a:pathLst>
              <a:path w="1744979" h="40005">
                <a:moveTo>
                  <a:pt x="1744433" y="0"/>
                </a:moveTo>
                <a:lnTo>
                  <a:pt x="0" y="0"/>
                </a:lnTo>
                <a:lnTo>
                  <a:pt x="0" y="39585"/>
                </a:lnTo>
                <a:lnTo>
                  <a:pt x="1744433" y="39585"/>
                </a:lnTo>
                <a:lnTo>
                  <a:pt x="174443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6" name="object 16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3023" y="747950"/>
            <a:ext cx="221043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980"/>
              </a:lnSpc>
              <a:spcBef>
                <a:spcPts val="95"/>
              </a:spcBef>
            </a:pPr>
            <a:r>
              <a:rPr sz="1800" spc="50" dirty="0"/>
              <a:t>Integration</a:t>
            </a:r>
            <a:r>
              <a:rPr sz="1800" spc="100" dirty="0"/>
              <a:t> </a:t>
            </a:r>
            <a:r>
              <a:rPr sz="1800" dirty="0"/>
              <a:t>with</a:t>
            </a:r>
            <a:r>
              <a:rPr sz="1800" spc="160" dirty="0"/>
              <a:t> </a:t>
            </a:r>
            <a:r>
              <a:rPr sz="1800" spc="-25" dirty="0"/>
              <a:t>Law</a:t>
            </a:r>
            <a:endParaRPr sz="1800"/>
          </a:p>
          <a:p>
            <a:pPr marR="5080" algn="r">
              <a:lnSpc>
                <a:spcPts val="1980"/>
              </a:lnSpc>
            </a:pPr>
            <a:r>
              <a:rPr sz="1800" spc="65" dirty="0"/>
              <a:t>Enforcement</a:t>
            </a:r>
            <a:endParaRPr sz="18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1034" y="1509211"/>
            <a:ext cx="1481699" cy="1611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7352" y="2252042"/>
            <a:ext cx="936174" cy="12548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  <a:tabLst>
                <a:tab pos="2346960" algn="l"/>
              </a:tabLst>
            </a:pPr>
            <a:r>
              <a:rPr spc="-10" dirty="0"/>
              <a:t>Facilitating</a:t>
            </a:r>
            <a:r>
              <a:rPr dirty="0"/>
              <a:t>	</a:t>
            </a:r>
            <a:r>
              <a:rPr spc="25" dirty="0"/>
              <a:t>of</a:t>
            </a:r>
          </a:p>
          <a:p>
            <a:pPr marL="12700" marR="5080" indent="138430" algn="r">
              <a:lnSpc>
                <a:spcPct val="101499"/>
              </a:lnSpc>
            </a:pPr>
            <a:r>
              <a:rPr dirty="0"/>
              <a:t>Geo-Tagged</a:t>
            </a:r>
            <a:r>
              <a:rPr spc="100" dirty="0"/>
              <a:t> </a:t>
            </a:r>
            <a:r>
              <a:rPr spc="55" dirty="0"/>
              <a:t>camera</a:t>
            </a:r>
            <a:r>
              <a:rPr spc="100" dirty="0"/>
              <a:t> </a:t>
            </a:r>
            <a:r>
              <a:rPr dirty="0"/>
              <a:t>data</a:t>
            </a:r>
            <a:r>
              <a:rPr spc="100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25" dirty="0"/>
              <a:t>law </a:t>
            </a:r>
            <a:r>
              <a:rPr spc="50" dirty="0"/>
              <a:t>enforcement</a:t>
            </a:r>
            <a:r>
              <a:rPr spc="35" dirty="0"/>
              <a:t> </a:t>
            </a:r>
            <a:r>
              <a:rPr dirty="0"/>
              <a:t>agencies</a:t>
            </a:r>
            <a:r>
              <a:rPr spc="35" dirty="0"/>
              <a:t> </a:t>
            </a:r>
            <a:r>
              <a:rPr spc="50" dirty="0"/>
              <a:t>for</a:t>
            </a:r>
            <a:r>
              <a:rPr spc="40" dirty="0"/>
              <a:t> </a:t>
            </a:r>
            <a:r>
              <a:rPr spc="50" dirty="0"/>
              <a:t>improved response</a:t>
            </a:r>
            <a:r>
              <a:rPr spc="-40" dirty="0"/>
              <a:t> </a:t>
            </a:r>
            <a:r>
              <a:rPr spc="60" dirty="0"/>
              <a:t>and</a:t>
            </a:r>
            <a:r>
              <a:rPr spc="-35" dirty="0"/>
              <a:t> </a:t>
            </a:r>
            <a:r>
              <a:rPr spc="-10" dirty="0"/>
              <a:t>investigation.</a:t>
            </a:r>
          </a:p>
          <a:p>
            <a:pPr marL="82550" marR="5080" indent="104139" algn="r">
              <a:lnSpc>
                <a:spcPct val="101499"/>
              </a:lnSpc>
              <a:spcBef>
                <a:spcPts val="5"/>
              </a:spcBef>
              <a:tabLst>
                <a:tab pos="1967864" algn="l"/>
              </a:tabLst>
            </a:pPr>
            <a:r>
              <a:rPr spc="-10" dirty="0"/>
              <a:t>Enhancing</a:t>
            </a:r>
            <a:r>
              <a:rPr dirty="0"/>
              <a:t>	</a:t>
            </a:r>
            <a:r>
              <a:rPr spc="40" dirty="0"/>
              <a:t>between </a:t>
            </a:r>
            <a:r>
              <a:rPr dirty="0"/>
              <a:t>private</a:t>
            </a:r>
            <a:r>
              <a:rPr spc="85" dirty="0"/>
              <a:t> </a:t>
            </a:r>
            <a:r>
              <a:rPr spc="60" dirty="0"/>
              <a:t>and</a:t>
            </a:r>
            <a:r>
              <a:rPr spc="90" dirty="0"/>
              <a:t> </a:t>
            </a:r>
            <a:r>
              <a:rPr spc="50" dirty="0"/>
              <a:t>public</a:t>
            </a:r>
            <a:r>
              <a:rPr spc="85" dirty="0"/>
              <a:t> </a:t>
            </a:r>
            <a:r>
              <a:rPr dirty="0"/>
              <a:t>security</a:t>
            </a:r>
            <a:r>
              <a:rPr spc="90" dirty="0"/>
              <a:t> </a:t>
            </a:r>
            <a:r>
              <a:rPr spc="-10" dirty="0"/>
              <a:t>entities.</a:t>
            </a:r>
          </a:p>
        </p:txBody>
      </p:sp>
      <p:sp>
        <p:nvSpPr>
          <p:cNvPr id="13" name="object 13"/>
          <p:cNvSpPr/>
          <p:nvPr/>
        </p:nvSpPr>
        <p:spPr>
          <a:xfrm>
            <a:off x="1939518" y="1371244"/>
            <a:ext cx="1644014" cy="40005"/>
          </a:xfrm>
          <a:custGeom>
            <a:avLst/>
            <a:gdLst/>
            <a:ahLst/>
            <a:cxnLst/>
            <a:rect l="l" t="t" r="r" b="b"/>
            <a:pathLst>
              <a:path w="1644014" h="40005">
                <a:moveTo>
                  <a:pt x="1643976" y="0"/>
                </a:moveTo>
                <a:lnTo>
                  <a:pt x="0" y="0"/>
                </a:lnTo>
                <a:lnTo>
                  <a:pt x="0" y="39585"/>
                </a:lnTo>
                <a:lnTo>
                  <a:pt x="1643976" y="39585"/>
                </a:lnTo>
                <a:lnTo>
                  <a:pt x="16439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5" name="object 15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" y="8"/>
              <a:ext cx="5845240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84" y="8"/>
              <a:ext cx="2262505" cy="3235960"/>
            </a:xfrm>
            <a:custGeom>
              <a:avLst/>
              <a:gdLst/>
              <a:ahLst/>
              <a:cxnLst/>
              <a:rect l="l" t="t" r="r" b="b"/>
              <a:pathLst>
                <a:path w="2262504" h="3235960">
                  <a:moveTo>
                    <a:pt x="0" y="3235491"/>
                  </a:moveTo>
                  <a:lnTo>
                    <a:pt x="2261984" y="3235491"/>
                  </a:lnTo>
                  <a:lnTo>
                    <a:pt x="2261984" y="0"/>
                  </a:lnTo>
                  <a:lnTo>
                    <a:pt x="0" y="0"/>
                  </a:lnTo>
                  <a:lnTo>
                    <a:pt x="0" y="3235491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47316" y="558127"/>
            <a:ext cx="209931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50" dirty="0"/>
              <a:t>Privacy</a:t>
            </a:r>
            <a:r>
              <a:rPr sz="1500" spc="15" dirty="0"/>
              <a:t> </a:t>
            </a:r>
            <a:r>
              <a:rPr sz="1500" spc="60" dirty="0"/>
              <a:t>Considerations</a:t>
            </a:r>
            <a:endParaRPr sz="1500"/>
          </a:p>
        </p:txBody>
      </p:sp>
      <p:grpSp>
        <p:nvGrpSpPr>
          <p:cNvPr id="8" name="object 8"/>
          <p:cNvGrpSpPr/>
          <p:nvPr/>
        </p:nvGrpSpPr>
        <p:grpSpPr>
          <a:xfrm>
            <a:off x="3932255" y="1137117"/>
            <a:ext cx="1805939" cy="507365"/>
            <a:chOff x="3932255" y="1137117"/>
            <a:chExt cx="1805939" cy="5073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366" y="1137117"/>
              <a:ext cx="845058" cy="1113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7009" y="1398937"/>
              <a:ext cx="250880" cy="860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2255" y="1530059"/>
              <a:ext cx="471464" cy="1141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79269" y="1099802"/>
            <a:ext cx="187007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indent="-96520">
              <a:lnSpc>
                <a:spcPct val="101099"/>
              </a:lnSpc>
              <a:spcBef>
                <a:spcPts val="100"/>
              </a:spcBef>
              <a:tabLst>
                <a:tab pos="1493520" algn="l"/>
              </a:tabLst>
            </a:pP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Addressing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related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Geo-Tagging</a:t>
            </a:r>
            <a:r>
              <a:rPr sz="8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8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privately</a:t>
            </a:r>
            <a:r>
              <a:rPr sz="8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owned</a:t>
            </a:r>
            <a:endParaRPr sz="850">
              <a:latin typeface="Trebuchet MS"/>
              <a:cs typeface="Trebuchet MS"/>
            </a:endParaRPr>
          </a:p>
          <a:p>
            <a:pPr marL="367665">
              <a:lnSpc>
                <a:spcPct val="100000"/>
              </a:lnSpc>
              <a:spcBef>
                <a:spcPts val="10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cameras.</a:t>
            </a:r>
            <a:r>
              <a:rPr sz="8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Implementing</a:t>
            </a:r>
            <a:endParaRPr sz="850">
              <a:latin typeface="Trebuchet MS"/>
              <a:cs typeface="Trebuchet MS"/>
            </a:endParaRPr>
          </a:p>
          <a:p>
            <a:pPr marL="626745" marR="5080" indent="-74295">
              <a:lnSpc>
                <a:spcPct val="101099"/>
              </a:lnSpc>
              <a:spcBef>
                <a:spcPts val="25"/>
              </a:spcBef>
            </a:pP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8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8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protection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8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privacy</a:t>
            </a:r>
            <a:r>
              <a:rPr sz="8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compliance.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090" y="1024102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9215" y="327769"/>
            <a:ext cx="1233170" cy="42100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r">
              <a:lnSpc>
                <a:spcPts val="1545"/>
              </a:lnSpc>
              <a:spcBef>
                <a:spcPts val="115"/>
              </a:spcBef>
            </a:pPr>
            <a:r>
              <a:rPr sz="1400" spc="20" dirty="0"/>
              <a:t>Scalability</a:t>
            </a:r>
            <a:r>
              <a:rPr sz="1400" spc="320" dirty="0"/>
              <a:t> </a:t>
            </a:r>
            <a:r>
              <a:rPr sz="1400" spc="40" dirty="0"/>
              <a:t>and</a:t>
            </a:r>
            <a:endParaRPr sz="1400"/>
          </a:p>
          <a:p>
            <a:pPr marR="5080" algn="r">
              <a:lnSpc>
                <a:spcPts val="1545"/>
              </a:lnSpc>
            </a:pPr>
            <a:r>
              <a:rPr sz="1400" spc="35" dirty="0"/>
              <a:t>Flexibility</a:t>
            </a:r>
            <a:endParaRPr sz="1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3609" y="927722"/>
            <a:ext cx="553461" cy="126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8111" y="1365455"/>
            <a:ext cx="405707" cy="994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9479" y="1512237"/>
            <a:ext cx="678274" cy="12683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11555" y="890822"/>
            <a:ext cx="2006600" cy="902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6230" algn="r">
              <a:lnSpc>
                <a:spcPct val="100899"/>
              </a:lnSpc>
              <a:spcBef>
                <a:spcPts val="95"/>
              </a:spcBef>
              <a:tabLst>
                <a:tab pos="1660525" algn="l"/>
              </a:tabLst>
            </a:pPr>
            <a:r>
              <a:rPr sz="950" spc="-4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9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9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950" spc="-5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9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40" dirty="0">
                <a:solidFill>
                  <a:srgbClr val="FFFFFF"/>
                </a:solidFill>
                <a:latin typeface="Verdana"/>
                <a:cs typeface="Verdana"/>
              </a:rPr>
              <a:t>accommodate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30" dirty="0">
                <a:solidFill>
                  <a:srgbClr val="FFFFFF"/>
                </a:solidFill>
                <a:latin typeface="Verdana"/>
                <a:cs typeface="Verdana"/>
              </a:rPr>
              <a:t>growing number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45" dirty="0">
                <a:solidFill>
                  <a:srgbClr val="FFFFFF"/>
                </a:solidFill>
                <a:latin typeface="Verdana"/>
                <a:cs typeface="Verdana"/>
              </a:rPr>
              <a:t>privately 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owned</a:t>
            </a:r>
            <a:endParaRPr sz="950">
              <a:latin typeface="Verdana"/>
              <a:cs typeface="Verdana"/>
            </a:endParaRPr>
          </a:p>
          <a:p>
            <a:pPr marL="538480">
              <a:lnSpc>
                <a:spcPct val="100000"/>
              </a:lnSpc>
              <a:spcBef>
                <a:spcPts val="15"/>
              </a:spcBef>
            </a:pPr>
            <a:r>
              <a:rPr sz="950" spc="-55" dirty="0">
                <a:solidFill>
                  <a:srgbClr val="FFFFFF"/>
                </a:solidFill>
                <a:latin typeface="Verdana"/>
                <a:cs typeface="Verdana"/>
              </a:rPr>
              <a:t>cameras.</a:t>
            </a:r>
            <a:r>
              <a:rPr sz="95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Oﬀering</a:t>
            </a:r>
            <a:endParaRPr sz="950">
              <a:latin typeface="Verdana"/>
              <a:cs typeface="Verdana"/>
            </a:endParaRPr>
          </a:p>
          <a:p>
            <a:pPr marL="886460" marR="5080" indent="-41910">
              <a:lnSpc>
                <a:spcPct val="100899"/>
              </a:lnSpc>
            </a:pPr>
            <a:r>
              <a:rPr sz="950" spc="-20" dirty="0">
                <a:solidFill>
                  <a:srgbClr val="FFFFFF"/>
                </a:solidFill>
                <a:latin typeface="Verdana"/>
                <a:cs typeface="Verdana"/>
              </a:rPr>
              <a:t>options</a:t>
            </a:r>
            <a:r>
              <a:rPr sz="9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9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Verdana"/>
                <a:cs typeface="Verdana"/>
              </a:rPr>
              <a:t>diﬀerent </a:t>
            </a:r>
            <a:r>
              <a:rPr sz="950" spc="-5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9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30" dirty="0">
                <a:solidFill>
                  <a:srgbClr val="FFFFFF"/>
                </a:solidFill>
                <a:latin typeface="Verdana"/>
                <a:cs typeface="Verdana"/>
              </a:rPr>
              <a:t>properties.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6" name="object 16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039870" marR="5080" algn="r">
              <a:lnSpc>
                <a:spcPts val="1545"/>
              </a:lnSpc>
              <a:spcBef>
                <a:spcPts val="115"/>
              </a:spcBef>
            </a:pPr>
            <a:r>
              <a:rPr sz="1400" spc="75" dirty="0"/>
              <a:t>Data</a:t>
            </a:r>
            <a:r>
              <a:rPr sz="1400" spc="160" dirty="0"/>
              <a:t> </a:t>
            </a:r>
            <a:r>
              <a:rPr sz="1400" spc="10" dirty="0"/>
              <a:t>Analytics</a:t>
            </a:r>
            <a:r>
              <a:rPr sz="1400" spc="245" dirty="0"/>
              <a:t> </a:t>
            </a:r>
            <a:r>
              <a:rPr sz="1400" spc="40" dirty="0"/>
              <a:t>and</a:t>
            </a:r>
            <a:endParaRPr sz="1400"/>
          </a:p>
          <a:p>
            <a:pPr marL="4039870" marR="5080" algn="r">
              <a:lnSpc>
                <a:spcPts val="1545"/>
              </a:lnSpc>
            </a:pPr>
            <a:r>
              <a:rPr sz="1400" spc="-10" dirty="0"/>
              <a:t>Insights</a:t>
            </a:r>
            <a:endParaRPr sz="1400"/>
          </a:p>
        </p:txBody>
      </p:sp>
      <p:grpSp>
        <p:nvGrpSpPr>
          <p:cNvPr id="8" name="object 8"/>
          <p:cNvGrpSpPr/>
          <p:nvPr/>
        </p:nvGrpSpPr>
        <p:grpSpPr>
          <a:xfrm>
            <a:off x="4052834" y="1121782"/>
            <a:ext cx="1671955" cy="510540"/>
            <a:chOff x="4052834" y="1121782"/>
            <a:chExt cx="1671955" cy="5105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3102" y="1121782"/>
              <a:ext cx="692597" cy="114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1709" y="1383600"/>
              <a:ext cx="492648" cy="1141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2834" y="1517559"/>
              <a:ext cx="565129" cy="1141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942896" y="1087305"/>
            <a:ext cx="179578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" algn="just">
              <a:lnSpc>
                <a:spcPct val="101099"/>
              </a:lnSpc>
              <a:spcBef>
                <a:spcPts val="100"/>
              </a:spcBef>
              <a:tabLst>
                <a:tab pos="1331595" algn="l"/>
              </a:tabLst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	to</a:t>
            </a:r>
            <a:r>
              <a:rPr sz="85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derive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valuable</a:t>
            </a:r>
            <a:r>
              <a:rPr sz="85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85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85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Geo-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Tagged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camera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r>
              <a:rPr sz="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</a:pP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85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proactive</a:t>
            </a:r>
            <a:r>
              <a:rPr sz="85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measures.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363</Words>
  <Application>Microsoft Office PowerPoint</Application>
  <PresentationFormat>Custom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Cambria</vt:lpstr>
      <vt:lpstr>Tahoma</vt:lpstr>
      <vt:lpstr>Trebuchet MS</vt:lpstr>
      <vt:lpstr>Verdana</vt:lpstr>
      <vt:lpstr>Office Theme</vt:lpstr>
      <vt:lpstr>Enhancing Security: A Comprehensive System for Geo-Tagging Privately Owned Cameras</vt:lpstr>
      <vt:lpstr>Introduction</vt:lpstr>
      <vt:lpstr>Security Challenges</vt:lpstr>
      <vt:lpstr>Geo-Tagging Technology</vt:lpstr>
      <vt:lpstr>Comprehensive Monitoring</vt:lpstr>
      <vt:lpstr>Integration with Law Enforcement</vt:lpstr>
      <vt:lpstr>Privacy Considerations</vt:lpstr>
      <vt:lpstr>Scalability and Flexibility</vt:lpstr>
      <vt:lpstr>Data Analytics and Insights</vt:lpstr>
      <vt:lpstr>User Training and Support</vt:lpstr>
      <vt:lpstr>Cost-Effectiveness</vt:lpstr>
      <vt:lpstr>Regulatory Compliance</vt:lpstr>
      <vt:lpstr>Future Developments</vt:lpstr>
      <vt:lpstr>Implementation Strategies</vt:lpstr>
      <vt:lpstr>Evaluation Metrics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Security: A Comprehensive System for Geo-Tagging Privately Owned Cameras</dc:title>
  <cp:lastModifiedBy>vishal solanki</cp:lastModifiedBy>
  <cp:revision>3</cp:revision>
  <dcterms:created xsi:type="dcterms:W3CDTF">2024-01-09T19:32:22Z</dcterms:created>
  <dcterms:modified xsi:type="dcterms:W3CDTF">2024-01-17T13:17:25Z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2024-01-09T00:00:00Z</vt:filetime>
  </property>
  <property fmtid="{D5CDD505-2E9C-101B-9397-08002B2CF9AE}" pid="3" name="LastSaved">
    <vt:filetime>2024-01-09T00:00:00Z</vt:filetime>
  </property>
  <property fmtid="{D5CDD505-2E9C-101B-9397-08002B2CF9AE}" pid="4" name="Producer">
    <vt:lpwstr>GPL Ghostscript 10.02.1</vt:lpwstr>
  </property>
</Properties>
</file>